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2" d="100"/>
          <a:sy n="122" d="100"/>
        </p:scale>
        <p:origin x="74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4516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Impact Map Template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9418320" y="29260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votito</a:t>
            </a:r>
            <a:r>
              <a:rPr lang="en-US" sz="2200" b="1" dirty="0">
                <a:solidFill>
                  <a:srgbClr val="4F46E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418320" y="658368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www.votito.com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1124712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457200" y="11430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 → Actors → Impacts → Deliverables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1600200"/>
            <a:ext cx="2103120" cy="457200"/>
          </a:xfrm>
          <a:prstGeom prst="roundRect">
            <a:avLst>
              <a:gd name="adj" fmla="val 16000"/>
            </a:avLst>
          </a:prstGeom>
          <a:solidFill>
            <a:srgbClr val="F1F5F9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365760" y="160020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108960" y="1600200"/>
            <a:ext cx="2103120" cy="457200"/>
          </a:xfrm>
          <a:prstGeom prst="roundRect">
            <a:avLst>
              <a:gd name="adj" fmla="val 16000"/>
            </a:avLst>
          </a:prstGeom>
          <a:solidFill>
            <a:srgbClr val="F1F5F9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3108960" y="160020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ACTORS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943600" y="1600200"/>
            <a:ext cx="2468880" cy="457200"/>
          </a:xfrm>
          <a:prstGeom prst="roundRect">
            <a:avLst>
              <a:gd name="adj" fmla="val 16000"/>
            </a:avLst>
          </a:prstGeom>
          <a:solidFill>
            <a:srgbClr val="F1F5F9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5943600" y="160020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823960" y="1600200"/>
            <a:ext cx="3108960" cy="457200"/>
          </a:xfrm>
          <a:prstGeom prst="roundRect">
            <a:avLst>
              <a:gd name="adj" fmla="val 16000"/>
            </a:avLst>
          </a:prstGeom>
          <a:solidFill>
            <a:srgbClr val="F1F5F9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8823960" y="16002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3680460"/>
            <a:ext cx="210312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27000" dist="381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6" name="Shape 14"/>
          <p:cNvSpPr/>
          <p:nvPr/>
        </p:nvSpPr>
        <p:spPr>
          <a:xfrm>
            <a:off x="365760" y="3680460"/>
            <a:ext cx="73152" cy="1371600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438912" y="3680460"/>
            <a:ext cx="2029968" cy="1371600"/>
          </a:xfrm>
          <a:prstGeom prst="rect">
            <a:avLst/>
          </a:prstGeom>
          <a:noFill/>
          <a:ln/>
        </p:spPr>
        <p:txBody>
          <a:bodyPr wrap="square" lIns="1524" tIns="1524" rIns="1524" bIns="1524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Your Goal ]</a:t>
            </a:r>
            <a:endParaRPr lang="en-US" sz="1500" dirty="0"/>
          </a:p>
          <a:p>
            <a:pPr marL="0" indent="0" algn="ctr">
              <a:buNone/>
            </a:pPr>
            <a:r>
              <a:rPr lang="en-US" sz="600" dirty="0">
                <a:solidFill>
                  <a:srgbClr val="000000"/>
                </a:solidFill>
              </a:rPr>
              <a:t> </a:t>
            </a:r>
            <a:endParaRPr lang="en-US" sz="15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Measurable business</a:t>
            </a:r>
            <a:endParaRPr lang="en-US" sz="15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3108960" y="2625634"/>
            <a:ext cx="2103120" cy="1051560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9" name="Shape 17"/>
          <p:cNvSpPr/>
          <p:nvPr/>
        </p:nvSpPr>
        <p:spPr>
          <a:xfrm>
            <a:off x="3108960" y="2625634"/>
            <a:ext cx="73152" cy="105156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3182112" y="2625634"/>
            <a:ext cx="2029968" cy="105156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Actor 1 ]</a:t>
            </a:r>
            <a:endParaRPr lang="en-US" sz="1300" dirty="0"/>
          </a:p>
          <a:p>
            <a:pPr marL="0" indent="0" algn="ctr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3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can influence</a:t>
            </a:r>
            <a:endParaRPr lang="en-US" sz="13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outcome?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108960" y="5055326"/>
            <a:ext cx="2103120" cy="1051560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2" name="Shape 20"/>
          <p:cNvSpPr/>
          <p:nvPr/>
        </p:nvSpPr>
        <p:spPr>
          <a:xfrm>
            <a:off x="3108960" y="5055326"/>
            <a:ext cx="73152" cy="105156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3182112" y="5055326"/>
            <a:ext cx="2029968" cy="105156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Actor 2 ]</a:t>
            </a:r>
            <a:endParaRPr lang="en-US" sz="1300" dirty="0"/>
          </a:p>
          <a:p>
            <a:pPr marL="0" indent="0" algn="ctr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3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can influence</a:t>
            </a:r>
            <a:endParaRPr lang="en-US" sz="13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outcome?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5943600" y="2109651"/>
            <a:ext cx="2468880" cy="868680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5943600" y="2109651"/>
            <a:ext cx="73152" cy="86868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6016752" y="2109651"/>
            <a:ext cx="2395728" cy="8686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Impact 1 ]</a:t>
            </a:r>
            <a:endParaRPr lang="en-US" sz="12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Behaviour change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943600" y="3324497"/>
            <a:ext cx="2468880" cy="868680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8" name="Shape 26"/>
          <p:cNvSpPr/>
          <p:nvPr/>
        </p:nvSpPr>
        <p:spPr>
          <a:xfrm>
            <a:off x="5943600" y="3324497"/>
            <a:ext cx="73152" cy="86868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9" name="Text 27"/>
          <p:cNvSpPr/>
          <p:nvPr/>
        </p:nvSpPr>
        <p:spPr>
          <a:xfrm>
            <a:off x="6016752" y="3324497"/>
            <a:ext cx="2395728" cy="8686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Impact 2 ]</a:t>
            </a:r>
            <a:endParaRPr lang="en-US" sz="12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Behaviour change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5943600" y="4539343"/>
            <a:ext cx="2468880" cy="868680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1" name="Shape 29"/>
          <p:cNvSpPr/>
          <p:nvPr/>
        </p:nvSpPr>
        <p:spPr>
          <a:xfrm>
            <a:off x="5943600" y="4539343"/>
            <a:ext cx="73152" cy="86868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2" name="Text 30"/>
          <p:cNvSpPr/>
          <p:nvPr/>
        </p:nvSpPr>
        <p:spPr>
          <a:xfrm>
            <a:off x="6016752" y="4539343"/>
            <a:ext cx="2395728" cy="8686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Impact 3 ]</a:t>
            </a:r>
            <a:endParaRPr lang="en-US" sz="12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Behaviour change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5943600" y="5754189"/>
            <a:ext cx="2468880" cy="868680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4" name="Shape 32"/>
          <p:cNvSpPr/>
          <p:nvPr/>
        </p:nvSpPr>
        <p:spPr>
          <a:xfrm>
            <a:off x="5943600" y="5754189"/>
            <a:ext cx="73152" cy="86868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5" name="Text 33"/>
          <p:cNvSpPr/>
          <p:nvPr/>
        </p:nvSpPr>
        <p:spPr>
          <a:xfrm>
            <a:off x="6016752" y="5754189"/>
            <a:ext cx="2395728" cy="8686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Impact 4 ]</a:t>
            </a:r>
            <a:endParaRPr lang="en-US" sz="12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Behaviour change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8823960" y="1965960"/>
            <a:ext cx="3108960" cy="548640"/>
          </a:xfrm>
          <a:prstGeom prst="roundRect">
            <a:avLst>
              <a:gd name="adj" fmla="val 13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7" name="Shape 35"/>
          <p:cNvSpPr/>
          <p:nvPr/>
        </p:nvSpPr>
        <p:spPr>
          <a:xfrm>
            <a:off x="8823960" y="1965960"/>
            <a:ext cx="73152" cy="548640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8" name="Text 36"/>
          <p:cNvSpPr/>
          <p:nvPr/>
        </p:nvSpPr>
        <p:spPr>
          <a:xfrm>
            <a:off x="8897112" y="1965960"/>
            <a:ext cx="3035808" cy="54864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Deliverable 1 ]  —  feature or activity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8823960" y="2573383"/>
            <a:ext cx="3108960" cy="548640"/>
          </a:xfrm>
          <a:prstGeom prst="roundRect">
            <a:avLst>
              <a:gd name="adj" fmla="val 13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0" name="Shape 38"/>
          <p:cNvSpPr/>
          <p:nvPr/>
        </p:nvSpPr>
        <p:spPr>
          <a:xfrm>
            <a:off x="8823960" y="2573383"/>
            <a:ext cx="73152" cy="548640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1" name="Text 39"/>
          <p:cNvSpPr/>
          <p:nvPr/>
        </p:nvSpPr>
        <p:spPr>
          <a:xfrm>
            <a:off x="8897112" y="2573383"/>
            <a:ext cx="3035808" cy="54864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Deliverable 2 ]  —  feature or activity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8823960" y="3180806"/>
            <a:ext cx="3108960" cy="548640"/>
          </a:xfrm>
          <a:prstGeom prst="roundRect">
            <a:avLst>
              <a:gd name="adj" fmla="val 13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3" name="Shape 41"/>
          <p:cNvSpPr/>
          <p:nvPr/>
        </p:nvSpPr>
        <p:spPr>
          <a:xfrm>
            <a:off x="8823960" y="3180806"/>
            <a:ext cx="73152" cy="548640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4" name="Text 42"/>
          <p:cNvSpPr/>
          <p:nvPr/>
        </p:nvSpPr>
        <p:spPr>
          <a:xfrm>
            <a:off x="8897112" y="3180806"/>
            <a:ext cx="3035808" cy="54864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Deliverable 3 ]  —  feature or activity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8823960" y="3788229"/>
            <a:ext cx="3108960" cy="548640"/>
          </a:xfrm>
          <a:prstGeom prst="roundRect">
            <a:avLst>
              <a:gd name="adj" fmla="val 13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6" name="Shape 44"/>
          <p:cNvSpPr/>
          <p:nvPr/>
        </p:nvSpPr>
        <p:spPr>
          <a:xfrm>
            <a:off x="8823960" y="3788229"/>
            <a:ext cx="73152" cy="548640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7" name="Text 45"/>
          <p:cNvSpPr/>
          <p:nvPr/>
        </p:nvSpPr>
        <p:spPr>
          <a:xfrm>
            <a:off x="8897112" y="3788229"/>
            <a:ext cx="3035808" cy="54864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Deliverable 4 ]  —  feature or activity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8823960" y="4395651"/>
            <a:ext cx="3108960" cy="548640"/>
          </a:xfrm>
          <a:prstGeom prst="roundRect">
            <a:avLst>
              <a:gd name="adj" fmla="val 13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9" name="Shape 47"/>
          <p:cNvSpPr/>
          <p:nvPr/>
        </p:nvSpPr>
        <p:spPr>
          <a:xfrm>
            <a:off x="8823960" y="4395651"/>
            <a:ext cx="73152" cy="548640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0" name="Text 48"/>
          <p:cNvSpPr/>
          <p:nvPr/>
        </p:nvSpPr>
        <p:spPr>
          <a:xfrm>
            <a:off x="8897112" y="4395651"/>
            <a:ext cx="3035808" cy="54864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Deliverable 5 ]  —  feature or activity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8823960" y="5003074"/>
            <a:ext cx="3108960" cy="548640"/>
          </a:xfrm>
          <a:prstGeom prst="roundRect">
            <a:avLst>
              <a:gd name="adj" fmla="val 13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2" name="Shape 50"/>
          <p:cNvSpPr/>
          <p:nvPr/>
        </p:nvSpPr>
        <p:spPr>
          <a:xfrm>
            <a:off x="8823960" y="5003074"/>
            <a:ext cx="73152" cy="548640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3" name="Text 51"/>
          <p:cNvSpPr/>
          <p:nvPr/>
        </p:nvSpPr>
        <p:spPr>
          <a:xfrm>
            <a:off x="8897112" y="5003074"/>
            <a:ext cx="3035808" cy="54864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Deliverable 6 ]  —  feature or activity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8823960" y="5610497"/>
            <a:ext cx="3108960" cy="548640"/>
          </a:xfrm>
          <a:prstGeom prst="roundRect">
            <a:avLst>
              <a:gd name="adj" fmla="val 13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5" name="Shape 53"/>
          <p:cNvSpPr/>
          <p:nvPr/>
        </p:nvSpPr>
        <p:spPr>
          <a:xfrm>
            <a:off x="8823960" y="5610497"/>
            <a:ext cx="73152" cy="548640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6" name="Text 54"/>
          <p:cNvSpPr/>
          <p:nvPr/>
        </p:nvSpPr>
        <p:spPr>
          <a:xfrm>
            <a:off x="8897112" y="5610497"/>
            <a:ext cx="3035808" cy="54864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Deliverable 7 ]  —  feature or activity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8823960" y="6217920"/>
            <a:ext cx="3108960" cy="548640"/>
          </a:xfrm>
          <a:prstGeom prst="roundRect">
            <a:avLst>
              <a:gd name="adj" fmla="val 13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8" name="Shape 56"/>
          <p:cNvSpPr/>
          <p:nvPr/>
        </p:nvSpPr>
        <p:spPr>
          <a:xfrm>
            <a:off x="8823960" y="6217920"/>
            <a:ext cx="73152" cy="548640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9" name="Text 57"/>
          <p:cNvSpPr/>
          <p:nvPr/>
        </p:nvSpPr>
        <p:spPr>
          <a:xfrm>
            <a:off x="8897112" y="6217920"/>
            <a:ext cx="3035808" cy="54864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Deliverable 8 ]  —  feature or activity</a:t>
            </a:r>
            <a:endParaRPr lang="en-US" sz="1100" dirty="0"/>
          </a:p>
        </p:txBody>
      </p:sp>
      <p:sp>
        <p:nvSpPr>
          <p:cNvPr id="60" name="Shape 58"/>
          <p:cNvSpPr/>
          <p:nvPr/>
        </p:nvSpPr>
        <p:spPr>
          <a:xfrm flipV="1">
            <a:off x="2468880" y="3177540"/>
            <a:ext cx="640080" cy="1188720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1" name="Shape 59"/>
          <p:cNvSpPr/>
          <p:nvPr/>
        </p:nvSpPr>
        <p:spPr>
          <a:xfrm>
            <a:off x="2468880" y="4366260"/>
            <a:ext cx="640080" cy="1214846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2" name="Shape 60"/>
          <p:cNvSpPr/>
          <p:nvPr/>
        </p:nvSpPr>
        <p:spPr>
          <a:xfrm flipV="1">
            <a:off x="5212080" y="2694214"/>
            <a:ext cx="658368" cy="457200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3" name="Shape 61"/>
          <p:cNvSpPr/>
          <p:nvPr/>
        </p:nvSpPr>
        <p:spPr>
          <a:xfrm>
            <a:off x="5212080" y="3151414"/>
            <a:ext cx="731520" cy="607423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4" name="Shape 62"/>
          <p:cNvSpPr/>
          <p:nvPr/>
        </p:nvSpPr>
        <p:spPr>
          <a:xfrm flipV="1">
            <a:off x="5212080" y="5003074"/>
            <a:ext cx="704088" cy="578032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5" name="Shape 63"/>
          <p:cNvSpPr/>
          <p:nvPr/>
        </p:nvSpPr>
        <p:spPr>
          <a:xfrm>
            <a:off x="5212080" y="5581106"/>
            <a:ext cx="731520" cy="607423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6" name="Shape 64"/>
          <p:cNvSpPr/>
          <p:nvPr/>
        </p:nvSpPr>
        <p:spPr>
          <a:xfrm flipV="1">
            <a:off x="8412480" y="2328455"/>
            <a:ext cx="365760" cy="215536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7" name="Shape 65"/>
          <p:cNvSpPr/>
          <p:nvPr/>
        </p:nvSpPr>
        <p:spPr>
          <a:xfrm>
            <a:off x="8412480" y="2543991"/>
            <a:ext cx="411480" cy="303711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8" name="Shape 66"/>
          <p:cNvSpPr/>
          <p:nvPr/>
        </p:nvSpPr>
        <p:spPr>
          <a:xfrm flipV="1">
            <a:off x="8412480" y="3484516"/>
            <a:ext cx="365760" cy="274321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9" name="Shape 67"/>
          <p:cNvSpPr/>
          <p:nvPr/>
        </p:nvSpPr>
        <p:spPr>
          <a:xfrm>
            <a:off x="8412480" y="3758837"/>
            <a:ext cx="411480" cy="303711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0" name="Shape 68"/>
          <p:cNvSpPr/>
          <p:nvPr/>
        </p:nvSpPr>
        <p:spPr>
          <a:xfrm flipV="1">
            <a:off x="8412480" y="4771209"/>
            <a:ext cx="411480" cy="202474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1" name="Shape 69"/>
          <p:cNvSpPr/>
          <p:nvPr/>
        </p:nvSpPr>
        <p:spPr>
          <a:xfrm>
            <a:off x="8412480" y="4973683"/>
            <a:ext cx="411480" cy="303711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2" name="Shape 70"/>
          <p:cNvSpPr/>
          <p:nvPr/>
        </p:nvSpPr>
        <p:spPr>
          <a:xfrm flipV="1">
            <a:off x="8412480" y="5986055"/>
            <a:ext cx="411480" cy="202474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3" name="Shape 71"/>
          <p:cNvSpPr/>
          <p:nvPr/>
        </p:nvSpPr>
        <p:spPr>
          <a:xfrm>
            <a:off x="8412480" y="6188529"/>
            <a:ext cx="411480" cy="303711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Goal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9418320" y="29260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votito</a:t>
            </a:r>
            <a:r>
              <a:rPr lang="en-US" sz="2200" b="1" dirty="0">
                <a:solidFill>
                  <a:srgbClr val="4F46E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418320" y="658368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www.votito.com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1124712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457200" y="1143000"/>
            <a:ext cx="11247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are we doing this?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2057400"/>
            <a:ext cx="5303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questions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309360" y="20574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Tips for the goal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606040"/>
            <a:ext cx="5303520" cy="1219200"/>
          </a:xfrm>
          <a:prstGeom prst="roundRect">
            <a:avLst>
              <a:gd name="adj" fmla="val 7500"/>
            </a:avLst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685800" y="2987040"/>
            <a:ext cx="457200" cy="457200"/>
          </a:xfrm>
          <a:prstGeom prst="ellipse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685800" y="29870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280160" y="2606040"/>
            <a:ext cx="4343400" cy="121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are we doing this?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3962400"/>
            <a:ext cx="5303520" cy="1219200"/>
          </a:xfrm>
          <a:prstGeom prst="roundRect">
            <a:avLst>
              <a:gd name="adj" fmla="val 7500"/>
            </a:avLst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Shape 12"/>
          <p:cNvSpPr/>
          <p:nvPr/>
        </p:nvSpPr>
        <p:spPr>
          <a:xfrm>
            <a:off x="685800" y="4343400"/>
            <a:ext cx="457200" cy="457200"/>
          </a:xfrm>
          <a:prstGeom prst="ellipse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685800" y="4343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280160" y="3962400"/>
            <a:ext cx="4343400" cy="121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the organisation get out of the whole thing?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57200" y="5318760"/>
            <a:ext cx="5303520" cy="1219200"/>
          </a:xfrm>
          <a:prstGeom prst="roundRect">
            <a:avLst>
              <a:gd name="adj" fmla="val 7500"/>
            </a:avLst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Shape 16"/>
          <p:cNvSpPr/>
          <p:nvPr/>
        </p:nvSpPr>
        <p:spPr>
          <a:xfrm>
            <a:off x="685800" y="5699760"/>
            <a:ext cx="457200" cy="457200"/>
          </a:xfrm>
          <a:prstGeom prst="ellipse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9" name="Text 17"/>
          <p:cNvSpPr/>
          <p:nvPr/>
        </p:nvSpPr>
        <p:spPr>
          <a:xfrm>
            <a:off x="685800" y="5699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280160" y="5318760"/>
            <a:ext cx="4343400" cy="121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business problem are we trying to solve?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309360" y="2606040"/>
            <a:ext cx="5486400" cy="88011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2" name="Shape 20"/>
          <p:cNvSpPr/>
          <p:nvPr/>
        </p:nvSpPr>
        <p:spPr>
          <a:xfrm>
            <a:off x="6309360" y="2606040"/>
            <a:ext cx="73152" cy="880110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6583680" y="2606040"/>
            <a:ext cx="5120640" cy="88011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Make it SMART</a:t>
            </a:r>
            <a:endParaRPr lang="en-US" sz="1400" dirty="0"/>
          </a:p>
          <a:p>
            <a:pPr marL="0" indent="0" algn="l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Specific, Measurable, Action-oriented, Realistic, Timely.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309360" y="3623310"/>
            <a:ext cx="5486400" cy="88011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6309360" y="3623310"/>
            <a:ext cx="73152" cy="880110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6583680" y="3623310"/>
            <a:ext cx="5120640" cy="88011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 business value</a:t>
            </a:r>
            <a:endParaRPr lang="en-US" sz="1400" dirty="0"/>
          </a:p>
          <a:p>
            <a:pPr marL="0" indent="0" algn="l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goal should represent real value to the organisation, not an output.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6309360" y="4640580"/>
            <a:ext cx="5486400" cy="88011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8" name="Shape 26"/>
          <p:cNvSpPr/>
          <p:nvPr/>
        </p:nvSpPr>
        <p:spPr>
          <a:xfrm>
            <a:off x="6309360" y="4640580"/>
            <a:ext cx="73152" cy="880110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9" name="Text 27"/>
          <p:cNvSpPr/>
          <p:nvPr/>
        </p:nvSpPr>
        <p:spPr>
          <a:xfrm>
            <a:off x="6583680" y="4640580"/>
            <a:ext cx="5120640" cy="88011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State the problem, not the solution</a:t>
            </a:r>
            <a:endParaRPr lang="en-US" sz="1400" dirty="0"/>
          </a:p>
          <a:p>
            <a:pPr marL="0" indent="0" algn="l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design constraints or pre-baked answers.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6309360" y="5657850"/>
            <a:ext cx="5486400" cy="88011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1" name="Shape 29"/>
          <p:cNvSpPr/>
          <p:nvPr/>
        </p:nvSpPr>
        <p:spPr>
          <a:xfrm>
            <a:off x="6309360" y="5657850"/>
            <a:ext cx="73152" cy="880110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2" name="Text 30"/>
          <p:cNvSpPr/>
          <p:nvPr/>
        </p:nvSpPr>
        <p:spPr>
          <a:xfrm>
            <a:off x="6583680" y="5657850"/>
            <a:ext cx="5120640" cy="88011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a behaviour change</a:t>
            </a:r>
            <a:endParaRPr lang="en-US" sz="1400" dirty="0"/>
          </a:p>
          <a:p>
            <a:pPr marL="0" indent="0" algn="l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Behaviour changes belong in the Impacts column.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Actors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9418320" y="29260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votito</a:t>
            </a:r>
            <a:r>
              <a:rPr lang="en-US" sz="2200" b="1" dirty="0">
                <a:solidFill>
                  <a:srgbClr val="4F46E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418320" y="658368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www.votito.com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1124712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457200" y="1143000"/>
            <a:ext cx="11247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can influence the outcome?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2057400"/>
            <a:ext cx="5303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questions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309360" y="20574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Tips for the actors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606040"/>
            <a:ext cx="5303520" cy="880110"/>
          </a:xfrm>
          <a:prstGeom prst="roundRect">
            <a:avLst>
              <a:gd name="adj" fmla="val 10390"/>
            </a:avLst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685800" y="2817495"/>
            <a:ext cx="457200" cy="457200"/>
          </a:xfrm>
          <a:prstGeom prst="ellipse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685800" y="2817495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280160" y="2606040"/>
            <a:ext cx="4343400" cy="880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will be impacted by this?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3623310"/>
            <a:ext cx="5303520" cy="880110"/>
          </a:xfrm>
          <a:prstGeom prst="roundRect">
            <a:avLst>
              <a:gd name="adj" fmla="val 10390"/>
            </a:avLst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Shape 12"/>
          <p:cNvSpPr/>
          <p:nvPr/>
        </p:nvSpPr>
        <p:spPr>
          <a:xfrm>
            <a:off x="685800" y="3834765"/>
            <a:ext cx="457200" cy="457200"/>
          </a:xfrm>
          <a:prstGeom prst="ellipse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685800" y="3834765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280160" y="3623310"/>
            <a:ext cx="4343400" cy="880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can help us achieve the goal?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57200" y="4640580"/>
            <a:ext cx="5303520" cy="880110"/>
          </a:xfrm>
          <a:prstGeom prst="roundRect">
            <a:avLst>
              <a:gd name="adj" fmla="val 10390"/>
            </a:avLst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Shape 16"/>
          <p:cNvSpPr/>
          <p:nvPr/>
        </p:nvSpPr>
        <p:spPr>
          <a:xfrm>
            <a:off x="685800" y="4852035"/>
            <a:ext cx="457200" cy="457200"/>
          </a:xfrm>
          <a:prstGeom prst="ellipse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9" name="Text 17"/>
          <p:cNvSpPr/>
          <p:nvPr/>
        </p:nvSpPr>
        <p:spPr>
          <a:xfrm>
            <a:off x="685800" y="4852035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280160" y="4640580"/>
            <a:ext cx="4343400" cy="880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can obstruct it?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57200" y="5657850"/>
            <a:ext cx="5303520" cy="880110"/>
          </a:xfrm>
          <a:prstGeom prst="roundRect">
            <a:avLst>
              <a:gd name="adj" fmla="val 10390"/>
            </a:avLst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Shape 20"/>
          <p:cNvSpPr/>
          <p:nvPr/>
        </p:nvSpPr>
        <p:spPr>
          <a:xfrm>
            <a:off x="685800" y="5869305"/>
            <a:ext cx="457200" cy="457200"/>
          </a:xfrm>
          <a:prstGeom prst="ellipse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685800" y="5869305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280160" y="5657850"/>
            <a:ext cx="4343400" cy="880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Whose behaviour do we need to influence?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6309360" y="2606040"/>
            <a:ext cx="5486400" cy="88011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6" name="Shape 24"/>
          <p:cNvSpPr/>
          <p:nvPr/>
        </p:nvSpPr>
        <p:spPr>
          <a:xfrm>
            <a:off x="6309360" y="2606040"/>
            <a:ext cx="73152" cy="88011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7" name="Text 25"/>
          <p:cNvSpPr/>
          <p:nvPr/>
        </p:nvSpPr>
        <p:spPr>
          <a:xfrm>
            <a:off x="6583680" y="2606040"/>
            <a:ext cx="5120640" cy="88011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Primary actors</a:t>
            </a:r>
            <a:endParaRPr lang="en-US" sz="1400" dirty="0"/>
          </a:p>
          <a:p>
            <a:pPr marL="0" indent="0" algn="l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Those whose goals are fulfilled — e.g. players of a gaming system.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6309360" y="3623310"/>
            <a:ext cx="5486400" cy="88011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9" name="Shape 27"/>
          <p:cNvSpPr/>
          <p:nvPr/>
        </p:nvSpPr>
        <p:spPr>
          <a:xfrm>
            <a:off x="6309360" y="3623310"/>
            <a:ext cx="73152" cy="88011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0" name="Text 28"/>
          <p:cNvSpPr/>
          <p:nvPr/>
        </p:nvSpPr>
        <p:spPr>
          <a:xfrm>
            <a:off x="6583680" y="3623310"/>
            <a:ext cx="5120640" cy="88011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Secondary actors</a:t>
            </a:r>
            <a:endParaRPr lang="en-US" sz="1400" dirty="0"/>
          </a:p>
          <a:p>
            <a:pPr marL="0" indent="0" algn="l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Those who provide services — e.g. the fraud prevention team.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6309360" y="4640580"/>
            <a:ext cx="5486400" cy="88011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2" name="Shape 30"/>
          <p:cNvSpPr/>
          <p:nvPr/>
        </p:nvSpPr>
        <p:spPr>
          <a:xfrm>
            <a:off x="6309360" y="4640580"/>
            <a:ext cx="73152" cy="88011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3" name="Text 31"/>
          <p:cNvSpPr/>
          <p:nvPr/>
        </p:nvSpPr>
        <p:spPr>
          <a:xfrm>
            <a:off x="6583680" y="4640580"/>
            <a:ext cx="5120640" cy="88011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Off-stage actors</a:t>
            </a:r>
            <a:endParaRPr lang="en-US" sz="1400" dirty="0"/>
          </a:p>
          <a:p>
            <a:pPr marL="0" indent="0" algn="l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Those with an interest — e.g. regulators or senior decision-makers.</a:t>
            </a:r>
            <a:endParaRPr lang="en-US" sz="1400" dirty="0"/>
          </a:p>
        </p:txBody>
      </p:sp>
      <p:sp>
        <p:nvSpPr>
          <p:cNvPr id="34" name="Shape 32"/>
          <p:cNvSpPr/>
          <p:nvPr/>
        </p:nvSpPr>
        <p:spPr>
          <a:xfrm>
            <a:off x="6309360" y="5657850"/>
            <a:ext cx="5486400" cy="88011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5" name="Shape 33"/>
          <p:cNvSpPr/>
          <p:nvPr/>
        </p:nvSpPr>
        <p:spPr>
          <a:xfrm>
            <a:off x="6309360" y="5657850"/>
            <a:ext cx="73152" cy="88011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6" name="Text 34"/>
          <p:cNvSpPr/>
          <p:nvPr/>
        </p:nvSpPr>
        <p:spPr>
          <a:xfrm>
            <a:off x="6583680" y="5657850"/>
            <a:ext cx="5120640" cy="88011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 specific</a:t>
            </a:r>
            <a:endParaRPr lang="en-US" sz="1400" dirty="0"/>
          </a:p>
          <a:p>
            <a:pPr marL="0" indent="0" algn="l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real roles and groups, not vague categories like "users".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Impacts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9418320" y="29260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votito</a:t>
            </a:r>
            <a:r>
              <a:rPr lang="en-US" sz="2200" b="1" dirty="0">
                <a:solidFill>
                  <a:srgbClr val="4F46E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418320" y="658368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www.votito.com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1124712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457200" y="1143000"/>
            <a:ext cx="11247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should their behaviour change?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2057400"/>
            <a:ext cx="5303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questions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309360" y="20574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Tips for the impacts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606040"/>
            <a:ext cx="5303520" cy="880110"/>
          </a:xfrm>
          <a:prstGeom prst="roundRect">
            <a:avLst>
              <a:gd name="adj" fmla="val 10390"/>
            </a:avLst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685800" y="2817495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685800" y="2817495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280160" y="2606040"/>
            <a:ext cx="4343400" cy="880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this impact the actors?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3623310"/>
            <a:ext cx="5303520" cy="880110"/>
          </a:xfrm>
          <a:prstGeom prst="roundRect">
            <a:avLst>
              <a:gd name="adj" fmla="val 10390"/>
            </a:avLst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Shape 12"/>
          <p:cNvSpPr/>
          <p:nvPr/>
        </p:nvSpPr>
        <p:spPr>
          <a:xfrm>
            <a:off x="685800" y="3834765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685800" y="3834765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280160" y="3623310"/>
            <a:ext cx="4343400" cy="880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should their behaviour change?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57200" y="4640580"/>
            <a:ext cx="5303520" cy="880110"/>
          </a:xfrm>
          <a:prstGeom prst="roundRect">
            <a:avLst>
              <a:gd name="adj" fmla="val 10390"/>
            </a:avLst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Shape 16"/>
          <p:cNvSpPr/>
          <p:nvPr/>
        </p:nvSpPr>
        <p:spPr>
          <a:xfrm>
            <a:off x="685800" y="4852035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9" name="Text 17"/>
          <p:cNvSpPr/>
          <p:nvPr/>
        </p:nvSpPr>
        <p:spPr>
          <a:xfrm>
            <a:off x="685800" y="4852035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280160" y="4640580"/>
            <a:ext cx="4343400" cy="880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can they help us reach the goal?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57200" y="5657850"/>
            <a:ext cx="5303520" cy="880110"/>
          </a:xfrm>
          <a:prstGeom prst="roundRect">
            <a:avLst>
              <a:gd name="adj" fmla="val 10390"/>
            </a:avLst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Shape 20"/>
          <p:cNvSpPr/>
          <p:nvPr/>
        </p:nvSpPr>
        <p:spPr>
          <a:xfrm>
            <a:off x="685800" y="5869305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685800" y="5869305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280160" y="5657850"/>
            <a:ext cx="4343400" cy="880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might they obstruct it?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6309360" y="2606040"/>
            <a:ext cx="5486400" cy="88011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6" name="Shape 24"/>
          <p:cNvSpPr/>
          <p:nvPr/>
        </p:nvSpPr>
        <p:spPr>
          <a:xfrm>
            <a:off x="6309360" y="2606040"/>
            <a:ext cx="73152" cy="88011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7" name="Text 25"/>
          <p:cNvSpPr/>
          <p:nvPr/>
        </p:nvSpPr>
        <p:spPr>
          <a:xfrm>
            <a:off x="6583680" y="2606040"/>
            <a:ext cx="5120640" cy="88011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Describe a behaviour change</a:t>
            </a:r>
            <a:endParaRPr lang="en-US" sz="1400" dirty="0"/>
          </a:p>
          <a:p>
            <a:pPr marL="0" indent="0" algn="l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Start, stop, do differently, or prevent — not a feature.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6309360" y="3623310"/>
            <a:ext cx="5486400" cy="88011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9" name="Shape 27"/>
          <p:cNvSpPr/>
          <p:nvPr/>
        </p:nvSpPr>
        <p:spPr>
          <a:xfrm>
            <a:off x="6309360" y="3623310"/>
            <a:ext cx="73152" cy="88011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0" name="Text 28"/>
          <p:cNvSpPr/>
          <p:nvPr/>
        </p:nvSpPr>
        <p:spPr>
          <a:xfrm>
            <a:off x="6583680" y="3623310"/>
            <a:ext cx="5120640" cy="88011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Stay in your sphere of influence</a:t>
            </a:r>
            <a:endParaRPr lang="en-US" sz="1400" dirty="0"/>
          </a:p>
          <a:p>
            <a:pPr marL="0" indent="0" algn="l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there are no assumptions involved, it doesn't belong here.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6309360" y="4640580"/>
            <a:ext cx="5486400" cy="88011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2" name="Shape 30"/>
          <p:cNvSpPr/>
          <p:nvPr/>
        </p:nvSpPr>
        <p:spPr>
          <a:xfrm>
            <a:off x="6309360" y="4640580"/>
            <a:ext cx="73152" cy="88011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3" name="Text 31"/>
          <p:cNvSpPr/>
          <p:nvPr/>
        </p:nvSpPr>
        <p:spPr>
          <a:xfrm>
            <a:off x="6583680" y="4640580"/>
            <a:ext cx="5120640" cy="88011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product features</a:t>
            </a:r>
            <a:endParaRPr lang="en-US" sz="1400" dirty="0"/>
          </a:p>
          <a:p>
            <a:pPr marL="0" indent="0" algn="l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listing software ideas or implying solutions.</a:t>
            </a:r>
            <a:endParaRPr lang="en-US" sz="1400" dirty="0"/>
          </a:p>
        </p:txBody>
      </p:sp>
      <p:sp>
        <p:nvSpPr>
          <p:cNvPr id="34" name="Shape 32"/>
          <p:cNvSpPr/>
          <p:nvPr/>
        </p:nvSpPr>
        <p:spPr>
          <a:xfrm>
            <a:off x="6309360" y="5657850"/>
            <a:ext cx="5486400" cy="88011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5" name="Shape 33"/>
          <p:cNvSpPr/>
          <p:nvPr/>
        </p:nvSpPr>
        <p:spPr>
          <a:xfrm>
            <a:off x="6309360" y="5657850"/>
            <a:ext cx="73152" cy="88011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6" name="Text 34"/>
          <p:cNvSpPr/>
          <p:nvPr/>
        </p:nvSpPr>
        <p:spPr>
          <a:xfrm>
            <a:off x="6583680" y="5657850"/>
            <a:ext cx="5120640" cy="88011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Focus on business activities</a:t>
            </a:r>
            <a:endParaRPr lang="en-US" sz="1400" dirty="0"/>
          </a:p>
          <a:p>
            <a:pPr marL="0" indent="0" algn="l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about what actors do, not what the product does.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Deliverables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9418320" y="29260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votito</a:t>
            </a:r>
            <a:r>
              <a:rPr lang="en-US" sz="2200" b="1" dirty="0">
                <a:solidFill>
                  <a:srgbClr val="4F46E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418320" y="658368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www.votito.com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1124712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457200" y="1143000"/>
            <a:ext cx="11247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can we do to cause an impact?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2057400"/>
            <a:ext cx="5303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questions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309360" y="20574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Tips for the deliverables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606040"/>
            <a:ext cx="5303520" cy="1219200"/>
          </a:xfrm>
          <a:prstGeom prst="roundRect">
            <a:avLst>
              <a:gd name="adj" fmla="val 7500"/>
            </a:avLst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685800" y="2987040"/>
            <a:ext cx="457200" cy="457200"/>
          </a:xfrm>
          <a:prstGeom prst="ellipse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685800" y="29870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280160" y="2606040"/>
            <a:ext cx="4343400" cy="121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can we build or do to cause this impact?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3962400"/>
            <a:ext cx="5303520" cy="1219200"/>
          </a:xfrm>
          <a:prstGeom prst="roundRect">
            <a:avLst>
              <a:gd name="adj" fmla="val 7500"/>
            </a:avLst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Shape 12"/>
          <p:cNvSpPr/>
          <p:nvPr/>
        </p:nvSpPr>
        <p:spPr>
          <a:xfrm>
            <a:off x="685800" y="4343400"/>
            <a:ext cx="457200" cy="457200"/>
          </a:xfrm>
          <a:prstGeom prst="ellipse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685800" y="4343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280160" y="3962400"/>
            <a:ext cx="4343400" cy="121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the cheapest way to test whether this will work?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57200" y="5318760"/>
            <a:ext cx="5303520" cy="1219200"/>
          </a:xfrm>
          <a:prstGeom prst="roundRect">
            <a:avLst>
              <a:gd name="adj" fmla="val 7500"/>
            </a:avLst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Shape 16"/>
          <p:cNvSpPr/>
          <p:nvPr/>
        </p:nvSpPr>
        <p:spPr>
          <a:xfrm>
            <a:off x="685800" y="5699760"/>
            <a:ext cx="457200" cy="457200"/>
          </a:xfrm>
          <a:prstGeom prst="ellipse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9" name="Text 17"/>
          <p:cNvSpPr/>
          <p:nvPr/>
        </p:nvSpPr>
        <p:spPr>
          <a:xfrm>
            <a:off x="685800" y="5699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280160" y="5318760"/>
            <a:ext cx="4343400" cy="121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deliverables are most likely to move the needle?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309360" y="2606040"/>
            <a:ext cx="5486400" cy="88011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2" name="Shape 20"/>
          <p:cNvSpPr/>
          <p:nvPr/>
        </p:nvSpPr>
        <p:spPr>
          <a:xfrm>
            <a:off x="6309360" y="2606040"/>
            <a:ext cx="73152" cy="880110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6583680" y="2606040"/>
            <a:ext cx="5120640" cy="88011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User stories, epics, tasks, ideas</a:t>
            </a:r>
            <a:endParaRPr lang="en-US" sz="1400" dirty="0"/>
          </a:p>
          <a:p>
            <a:pPr marL="0" indent="0" algn="l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Anything concrete the team can actually build or do.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309360" y="3623310"/>
            <a:ext cx="5486400" cy="88011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6309360" y="3623310"/>
            <a:ext cx="73152" cy="880110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6583680" y="3623310"/>
            <a:ext cx="5120640" cy="88011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zone of control</a:t>
            </a:r>
            <a:endParaRPr lang="en-US" sz="1400" dirty="0"/>
          </a:p>
          <a:p>
            <a:pPr marL="0" indent="0" algn="l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an assumption is required, it belongs one column to the left.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6309360" y="4640580"/>
            <a:ext cx="5486400" cy="88011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8" name="Shape 26"/>
          <p:cNvSpPr/>
          <p:nvPr/>
        </p:nvSpPr>
        <p:spPr>
          <a:xfrm>
            <a:off x="6309360" y="4640580"/>
            <a:ext cx="73152" cy="880110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9" name="Text 27"/>
          <p:cNvSpPr/>
          <p:nvPr/>
        </p:nvSpPr>
        <p:spPr>
          <a:xfrm>
            <a:off x="6583680" y="4640580"/>
            <a:ext cx="5120640" cy="88011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Options, not commitments</a:t>
            </a:r>
            <a:endParaRPr lang="en-US" sz="1400" dirty="0"/>
          </a:p>
          <a:p>
            <a:pPr marL="0" indent="0" algn="l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Deliverables are hypotheses — drop them if they don't drive the impact.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6309360" y="5657850"/>
            <a:ext cx="5486400" cy="88011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1" name="Shape 29"/>
          <p:cNvSpPr/>
          <p:nvPr/>
        </p:nvSpPr>
        <p:spPr>
          <a:xfrm>
            <a:off x="6309360" y="5657850"/>
            <a:ext cx="73152" cy="880110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2" name="Text 30"/>
          <p:cNvSpPr/>
          <p:nvPr/>
        </p:nvSpPr>
        <p:spPr>
          <a:xfrm>
            <a:off x="6583680" y="5657850"/>
            <a:ext cx="5120640" cy="88011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Scope ruthlessly</a:t>
            </a:r>
            <a:endParaRPr lang="en-US" sz="1400" dirty="0"/>
          </a:p>
          <a:p>
            <a:pPr marL="0" indent="0" algn="l">
              <a:buNone/>
            </a:pPr>
            <a:r>
              <a:rPr lang="en-US" sz="4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smallest thing that could plausibly change the behaviour.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625</Words>
  <Application>Microsoft Macintosh PowerPoint</Application>
  <PresentationFormat>Widescreen</PresentationFormat>
  <Paragraphs>141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Votito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Map Template</dc:title>
  <dc:subject/>
  <dc:creator>Votito</dc:creator>
  <cp:keywords>impact map template, impact mapping template </cp:keywords>
  <dc:description>Impact mapping template from www.votito.com</dc:description>
  <cp:lastModifiedBy>Gojko Adzic</cp:lastModifiedBy>
  <cp:revision>3</cp:revision>
  <dcterms:created xsi:type="dcterms:W3CDTF">2026-04-16T19:39:55Z</dcterms:created>
  <dcterms:modified xsi:type="dcterms:W3CDTF">2026-04-16T19:53:34Z</dcterms:modified>
  <cp:category/>
</cp:coreProperties>
</file>